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70" r:id="rId4"/>
    <p:sldId id="271" r:id="rId5"/>
    <p:sldId id="272" r:id="rId6"/>
    <p:sldId id="273" r:id="rId7"/>
    <p:sldId id="268" r:id="rId8"/>
    <p:sldId id="267" r:id="rId9"/>
    <p:sldId id="275" r:id="rId10"/>
    <p:sldId id="281" r:id="rId11"/>
    <p:sldId id="277" r:id="rId12"/>
    <p:sldId id="278" r:id="rId13"/>
    <p:sldId id="279" r:id="rId14"/>
    <p:sldId id="282" r:id="rId15"/>
    <p:sldId id="302" r:id="rId16"/>
    <p:sldId id="283" r:id="rId17"/>
    <p:sldId id="284" r:id="rId18"/>
    <p:sldId id="285" r:id="rId19"/>
    <p:sldId id="286" r:id="rId20"/>
    <p:sldId id="292" r:id="rId21"/>
    <p:sldId id="290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6858000" cy="917416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7D2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11" autoAdjust="0"/>
  </p:normalViewPr>
  <p:slideViewPr>
    <p:cSldViewPr>
      <p:cViewPr varScale="1">
        <p:scale>
          <a:sx n="83" d="100"/>
          <a:sy n="83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CC31860-EECB-4D76-B7AE-85E93B07B5EA}" type="datetimeFigureOut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 bwMode="auto">
          <a:xfrm>
            <a:off x="0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045E0F-AF41-46BB-8590-57AEF0A109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5B554BF-DBE6-4B47-9BF6-80D8830F868E}" type="datetimeFigureOut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57688"/>
            <a:ext cx="54864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 bwMode="auto">
          <a:xfrm>
            <a:off x="0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7137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09" tIns="45805" rIns="91609" bIns="45805" numCol="1" anchor="b" anchorCtr="0" compatLnSpc="1">
            <a:prstTxWarp prst="textNoShape">
              <a:avLst/>
            </a:prstTxWarp>
          </a:bodyPr>
          <a:lstStyle>
            <a:lvl1pPr algn="r" defTabSz="8461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C8CA3D-5D57-4788-B95C-4754C083F4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GFRONT_content.png"/>
          <p:cNvPicPr>
            <a:picLocks noChangeAspect="1"/>
          </p:cNvPicPr>
          <p:nvPr userDrawn="1"/>
        </p:nvPicPr>
        <p:blipFill>
          <a:blip r:embed="rId2" cstate="print"/>
          <a:srcRect t="90948"/>
          <a:stretch>
            <a:fillRect/>
          </a:stretch>
        </p:blipFill>
        <p:spPr bwMode="auto">
          <a:xfrm>
            <a:off x="9525" y="6237288"/>
            <a:ext cx="91249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iasnumm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E960A1-585F-4F9E-8638-B3FD60A3F776}" type="slidenum">
              <a:rPr lang="da-DK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a-DK">
              <a:latin typeface="+mn-lt"/>
            </a:endParaRPr>
          </a:p>
        </p:txBody>
      </p:sp>
      <p:pic>
        <p:nvPicPr>
          <p:cNvPr id="6" name="Billede 12" descr="alecti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3" descr="l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4" descr="re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7369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0"/>
          </p:nvPr>
        </p:nvSpPr>
        <p:spPr>
          <a:xfrm>
            <a:off x="6875463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BCCBA54-1F4D-441E-9385-400EC97F3DE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8D452B-9775-4246-BE6A-5558B562AE3B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8C4D-BA2B-4BDA-AABD-8F389AF84CE2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8AA9-074C-467A-B962-68565E6F3C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E4FE-D9EF-40FF-A94B-02DBACB2CB32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4DE4-AF33-43B8-A555-CFED6F5BEA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9B2F-1287-4A40-AEEF-C4EE0845D2F5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8B7F-762B-4A05-B0EC-C4045F7926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EDDA-3CE9-4A72-AB8F-459D0211365F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6712-7EFD-4E2A-9E27-63EEB819363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FE9D-B2A9-4F54-BB46-6BCFE30180DE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8752-1797-485D-8F99-50A08F220F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5501-732B-4C3B-945B-4AB6373EDEB8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C030-7C65-4CE4-9DB8-67C2A786DB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CC3C-EC57-417F-8EAC-5C7AA8522CA1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2A8E-B4D1-4384-B1C4-6CD30874045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7849E-5345-4062-B1F1-9F5CE643F4CC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4936-9799-417F-A491-07267FB480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7216-336E-4E97-BB9D-366902C43316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6CB0-8596-4B19-99C7-9C435E2EFD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2199-C878-4295-A0BD-51177F7CCB91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6B969-E026-4252-951C-2BF510C28F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14B365-B747-4FEE-B1A3-92F5C74FF4FC}" type="datetime1">
              <a:rPr lang="da-DK"/>
              <a:pPr>
                <a:defRPr/>
              </a:pPr>
              <a:t>31-10-2010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403BD-6CC3-4650-8EB9-9EC48E7F0DA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Billede 12" descr="B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lede 7" descr="alectia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lede 8" descr="lev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smutprojektet.dk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mutprojektet.dk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0A8B-EAAC-4C89-8A6E-36E6EE11CCCC}" type="slidenum">
              <a:rPr lang="da-DK"/>
              <a:pPr>
                <a:defRPr/>
              </a:pPr>
              <a:t>1</a:t>
            </a:fld>
            <a:endParaRPr lang="da-DK"/>
          </a:p>
        </p:txBody>
      </p:sp>
      <p:pic>
        <p:nvPicPr>
          <p:cNvPr id="15362" name="Billede 4" descr="r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92375"/>
            <a:ext cx="64801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39975" y="2997200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6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372225" y="22764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>
                <a:solidFill>
                  <a:srgbClr val="B2B2B2"/>
                </a:solidFill>
                <a:latin typeface="Calibri" pitchFamily="34" charset="0"/>
              </a:rPr>
              <a:t>SMUT PAKKE 2</a:t>
            </a:r>
            <a:endParaRPr lang="en-US">
              <a:solidFill>
                <a:srgbClr val="B2B2B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T12-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420938"/>
            <a:ext cx="30257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body" idx="4294967295"/>
          </p:nvPr>
        </p:nvSpPr>
        <p:spPr>
          <a:xfrm>
            <a:off x="-1044575" y="3644900"/>
            <a:ext cx="8208963" cy="4525963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95288" y="2205038"/>
            <a:ext cx="7777162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  <a:latin typeface="Calibri" pitchFamily="34" charset="0"/>
              </a:rPr>
              <a:t>Hvilke ting er der meget sukker i?</a:t>
            </a: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  <a:latin typeface="Calibri" pitchFamily="34" charset="0"/>
              </a:rPr>
              <a:t>Prøv selv at tage 3 ting</a:t>
            </a:r>
          </a:p>
          <a:p>
            <a:pPr>
              <a:buFont typeface="Wingdings" pitchFamily="2" charset="2"/>
              <a:buNone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  <a:latin typeface="Calibri" pitchFamily="34" charset="0"/>
              </a:rPr>
              <a:t>Find først den ting med mest sukker </a:t>
            </a: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  <a:latin typeface="Calibri" pitchFamily="34" charset="0"/>
              </a:rPr>
              <a:t>Sæt dem i rækkefølge efter, hvor meget sukker der er i </a:t>
            </a: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400" dirty="0">
                <a:solidFill>
                  <a:schemeClr val="bg1"/>
                </a:solidFill>
                <a:latin typeface="Calibri" pitchFamily="34" charset="0"/>
              </a:rPr>
              <a:t>Du kan prøve med alle madvarer og drikkevarer </a:t>
            </a:r>
            <a:r>
              <a:rPr lang="da-DK" sz="24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a-DK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68313" y="1268413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Øvelse 1: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4582" name="Picture 13" descr="T10-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3375"/>
            <a:ext cx="22701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2050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Hvordan finder man ud af om man har sukkersyge?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8527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3716338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0000" lnSpcReduction="20000"/>
          </a:bodyPr>
          <a:lstStyle/>
          <a:p>
            <a:pPr marL="742950" lvl="1" indent="-285750">
              <a:defRPr/>
            </a:pPr>
            <a:endParaRPr lang="da-DK" sz="2000">
              <a:latin typeface="Calibri" pitchFamily="34" charset="0"/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I gamle dage fandt sygeplejersken ud af om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man havde sukkersyge ved at smage på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tisset. I dag gør man det heldigvis på en anden måde </a:t>
            </a:r>
            <a:r>
              <a:rPr lang="da-DK" sz="2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7C2A67-C055-4292-8090-E7C6A33E805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323850" y="404813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VIDEN OM SUKKERSYGE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5607" name="Picture 10" descr="T13-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763"/>
            <a:ext cx="2233612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95738" y="626252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755650" y="2349500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Hvordan finder man ud af om, du har sukkersyge</a:t>
            </a:r>
            <a:r>
              <a:rPr lang="da-DK" sz="3200" b="1">
                <a:latin typeface="Calibri" pitchFamily="34" charset="0"/>
              </a:rPr>
              <a:t> </a:t>
            </a: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i dag?</a:t>
            </a:r>
          </a:p>
          <a:p>
            <a:pPr algn="r"/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0686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900113" y="4292600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pPr marL="742950" lvl="1" indent="-285750"/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man skal se om du har sukkersyge, 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måles et blodsukker ved et lille prik i fingeren.</a:t>
            </a: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/>
            <a:endParaRPr lang="da-DK" sz="2000">
              <a:latin typeface="Calibri" pitchFamily="34" charset="0"/>
            </a:endParaRP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4FD192-17F8-4A2A-B80E-E19C3104AAB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95288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3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2050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Har du prøvet at få taget dit blodsukker?</a:t>
            </a:r>
          </a:p>
          <a:p>
            <a:endParaRPr lang="da-DK" sz="3200">
              <a:solidFill>
                <a:schemeClr val="bg1"/>
              </a:solidFill>
            </a:endParaRPr>
          </a:p>
          <a:p>
            <a:endParaRPr lang="da-DK" sz="3200" b="1">
              <a:solidFill>
                <a:schemeClr val="bg1"/>
              </a:solidFill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9972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4149725"/>
            <a:ext cx="5832475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gør ikke ondt at få taget blodsukker, </a:t>
            </a: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men man kan godt være lidt spændt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744E45-D7CC-4458-8FCC-E46DCF6EF764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7655" name="Picture 10" descr="T14-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723900"/>
            <a:ext cx="25193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2050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Hvad siger et blodsukker noget om?</a:t>
            </a:r>
          </a:p>
          <a:p>
            <a:endParaRPr lang="da-DK" sz="3200" b="1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9241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11188" y="3789363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pPr marL="742950" lvl="1" indent="-285750" algn="ctr">
              <a:defRPr/>
            </a:pPr>
            <a:endParaRPr lang="da-DK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Et blodsukker siger noget om, hvor meget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sukker der er i blodet</a:t>
            </a:r>
          </a:p>
          <a:p>
            <a:pPr marL="742950" lvl="1" indent="-285750" algn="ctr">
              <a:defRPr/>
            </a:pPr>
            <a:endParaRPr lang="da-DK" sz="2000"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0A6C69-9BF4-4FF7-92E8-BB95F306D9D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da-DK" sz="4400" smtClean="0">
                <a:solidFill>
                  <a:schemeClr val="bg1"/>
                </a:solidFill>
              </a:rPr>
              <a:t>Pause</a:t>
            </a:r>
            <a:endParaRPr lang="en-US" sz="4400" smtClean="0">
              <a:solidFill>
                <a:schemeClr val="bg1"/>
              </a:solidFill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Billede 4" descr="lott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463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205038"/>
            <a:ext cx="6769100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Er der lidt eller meget sukker i en krop med sukkersyge?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9241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789363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0000" lnSpcReduction="20000"/>
          </a:bodyPr>
          <a:lstStyle/>
          <a:p>
            <a:pPr algn="ctr">
              <a:defRPr/>
            </a:pPr>
            <a:endParaRPr lang="da-DK">
              <a:solidFill>
                <a:schemeClr val="bg1"/>
              </a:solidFill>
            </a:endParaRPr>
          </a:p>
          <a:p>
            <a:pPr algn="ctr">
              <a:defRPr/>
            </a:pPr>
            <a:endParaRPr lang="da-DK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Der er meget sukker i kroppen, fordi fabrikken ikke fungerer særlig godt, og derfor ikke kan lave så mange energimænd, som du har brug for</a:t>
            </a:r>
          </a:p>
          <a:p>
            <a:pPr marL="742950" lvl="1" indent="-285750"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>
              <a:defRPr/>
            </a:pPr>
            <a:endParaRPr lang="da-DK">
              <a:solidFill>
                <a:schemeClr val="bg1"/>
              </a:solidFill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2C924E-4D2C-4369-BA65-A8A63EA30A9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468313" y="404813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VIDEN OM SUKKERSYGE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072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Spørgsmål?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468313" y="20605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Er der lidt eller meget sukker i en krop UDEN sukkersyge? 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0686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11188" y="3789363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5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Der er lidt sukker, fordi fabrikken fungerer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godt, så hver gang du spiser, går den i gang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med at lave ”energimænd”, og så falder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sukkeret i blodet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defRPr/>
            </a:pPr>
            <a:endParaRPr lang="da-DK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463801-7F9E-4C06-9572-3B89764D7A3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5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T12-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716338"/>
            <a:ext cx="172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får du sukkersyge?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23850" y="1916113"/>
            <a:ext cx="3746500" cy="129540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4356100" y="3429000"/>
            <a:ext cx="3743325" cy="1295400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1143000" lvl="2" indent="-228600"/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Fabrikken i kroppen kan ikke tåle for meget sukker, så går den i stykker</a:t>
            </a:r>
          </a:p>
          <a:p>
            <a:pPr>
              <a:buFont typeface="Wingdings" pitchFamily="2" charset="2"/>
              <a:buChar char="ü"/>
            </a:pP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/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B29D2EA-7658-4D44-B3AA-544C9BBC51BF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2774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3"/>
          <p:cNvSpPr txBox="1">
            <a:spLocks/>
          </p:cNvSpPr>
          <p:nvPr/>
        </p:nvSpPr>
        <p:spPr bwMode="auto">
          <a:xfrm>
            <a:off x="323850" y="3500438"/>
            <a:ext cx="3743325" cy="129540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el 3"/>
          <p:cNvSpPr txBox="1">
            <a:spLocks/>
          </p:cNvSpPr>
          <p:nvPr/>
        </p:nvSpPr>
        <p:spPr bwMode="auto">
          <a:xfrm>
            <a:off x="4572000" y="1916113"/>
            <a:ext cx="3743325" cy="1303337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>
              <a:buFont typeface="Wingdings" pitchFamily="2" charset="2"/>
              <a:buChar char="ü"/>
            </a:pPr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Fabrikken i kroppen har svært</a:t>
            </a:r>
          </a:p>
          <a:p>
            <a:pPr>
              <a:buFont typeface="Wingdings" pitchFamily="2" charset="2"/>
              <a:buNone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   ved at lave energimænd, hvis</a:t>
            </a:r>
          </a:p>
          <a:p>
            <a:pPr>
              <a:buFont typeface="Wingdings" pitchFamily="2" charset="2"/>
              <a:buNone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    du er meget tyk</a:t>
            </a:r>
          </a:p>
          <a:p>
            <a:pPr marL="1143000" lvl="2" indent="-228600"/>
            <a:endParaRPr lang="da-DK" sz="1600" b="1">
              <a:solidFill>
                <a:schemeClr val="bg1"/>
              </a:solidFill>
              <a:latin typeface="Calibri" pitchFamily="34" charset="0"/>
            </a:endParaRPr>
          </a:p>
          <a:p>
            <a:endParaRPr lang="da-DK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7" name="Text Box 15"/>
          <p:cNvSpPr txBox="1">
            <a:spLocks noChangeArrowheads="1"/>
          </p:cNvSpPr>
          <p:nvPr/>
        </p:nvSpPr>
        <p:spPr bwMode="auto">
          <a:xfrm>
            <a:off x="539750" y="2133600"/>
            <a:ext cx="2808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Hvis du er meget tyk?</a:t>
            </a:r>
            <a:r>
              <a:rPr lang="da-DK" sz="2000" b="1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395288" y="3500438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Hvis du spiser meget slik og kage og drikker mange sodavand?</a:t>
            </a:r>
            <a:endParaRPr lang="en-US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 bwMode="auto">
          <a:xfrm>
            <a:off x="323850" y="5013325"/>
            <a:ext cx="3743325" cy="129540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buFont typeface="Wingdings" pitchFamily="2" charset="2"/>
              <a:buChar char="ü"/>
            </a:pP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Hvis du har én i din </a:t>
            </a:r>
          </a:p>
          <a:p>
            <a:pPr>
              <a:buFont typeface="Wingdings" pitchFamily="2" charset="2"/>
              <a:buNone/>
            </a:pP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familie med sukkersyge?</a:t>
            </a:r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4716463" y="4868863"/>
            <a:ext cx="3746500" cy="1295400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marL="1143000" lvl="2" indent="-228600"/>
            <a:endParaRPr lang="da-DK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1600">
                <a:solidFill>
                  <a:schemeClr val="bg1"/>
                </a:solidFill>
                <a:latin typeface="Calibri" pitchFamily="34" charset="0"/>
              </a:rPr>
              <a:t>Fabrikken har en fejl og derfor kan hele familier have sukkersyge 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 marL="1143000" lvl="2" indent="-228600"/>
            <a:endParaRPr lang="da-DK" sz="16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/>
            <a:endParaRPr lang="da-DK">
              <a:solidFill>
                <a:schemeClr val="bg1"/>
              </a:solidFill>
            </a:endParaRP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81" name="Rectangle 18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2782" name="Picture 18" descr="T16-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628775"/>
            <a:ext cx="76993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AutoShape 17" descr="T17-Smut"/>
          <p:cNvSpPr>
            <a:spLocks noChangeAspect="1" noChangeArrowheads="1"/>
          </p:cNvSpPr>
          <p:nvPr/>
        </p:nvSpPr>
        <p:spPr bwMode="auto">
          <a:xfrm>
            <a:off x="155575" y="46038"/>
            <a:ext cx="3505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581525"/>
            <a:ext cx="16287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Spørgsmål?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95288" y="1916113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kan du mærke du har sukkersyge?</a:t>
            </a:r>
            <a:r>
              <a:rPr lang="da-DK" sz="3200">
                <a:solidFill>
                  <a:schemeClr val="bg1"/>
                </a:solidFill>
              </a:rPr>
              <a:t> </a:t>
            </a:r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7082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4076700"/>
            <a:ext cx="5616575" cy="1952625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62500" lnSpcReduction="20000"/>
          </a:bodyPr>
          <a:lstStyle/>
          <a:p>
            <a:pPr marL="1600200" lvl="3" indent="-228600">
              <a:defRPr/>
            </a:pPr>
            <a:endParaRPr lang="da-DK">
              <a:solidFill>
                <a:schemeClr val="bg1"/>
              </a:solidFill>
            </a:endParaRPr>
          </a:p>
          <a:p>
            <a:pPr marL="1600200" lvl="3" indent="-228600">
              <a:defRPr/>
            </a:pPr>
            <a:endParaRPr lang="da-DK">
              <a:solidFill>
                <a:schemeClr val="bg1"/>
              </a:solidFill>
            </a:endParaRPr>
          </a:p>
          <a:p>
            <a:pPr marL="1600200" lvl="3" indent="-228600">
              <a:defRPr/>
            </a:pPr>
            <a:endParaRPr lang="da-DK">
              <a:solidFill>
                <a:schemeClr val="bg1"/>
              </a:solidFill>
            </a:endParaRPr>
          </a:p>
          <a:p>
            <a:pPr marL="1600200" lvl="3" indent="-228600">
              <a:defRPr/>
            </a:pPr>
            <a:endParaRPr lang="da-DK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er meget 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TRÆT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er meget 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TØRSTIG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</a:t>
            </a:r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TISSER </a:t>
            </a: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meget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Ligesom Steffen i filmen</a:t>
            </a:r>
          </a:p>
          <a:p>
            <a:pPr algn="ctr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1600200" lvl="3" indent="-22860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0051E5-5D7D-4469-AE20-2D684F151AE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3798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2"/>
          <p:cNvSpPr>
            <a:spLocks noChangeArrowheads="1"/>
          </p:cNvSpPr>
          <p:nvPr/>
        </p:nvSpPr>
        <p:spPr bwMode="auto">
          <a:xfrm>
            <a:off x="468313" y="404813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bg1"/>
                </a:solidFill>
              </a:rPr>
              <a:t>VIDEN OM SUKKERSYGE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3800" name="Picture 10" descr="T18-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81300"/>
            <a:ext cx="47799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Du skal vide noget om sukkersyge, fordi det fortæller noget om en sygdom, du kan få i din krop.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2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2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Sukkersyge kan ”gemme” sig i kroppen, uden du ved det,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og giver kroppen alt for meget arbejde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22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HUSK at sukkesyge helst skal undgås, men at du også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kan leve et fint liv med sukkersyge.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en-US" sz="2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16386" name="Billede 4" descr="red.png"/>
          <p:cNvPicPr>
            <a:picLocks noGrp="1"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427538" cy="1143000"/>
          </a:xfrm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27088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8" name="Picture 10" descr="T18-Smut"/>
          <p:cNvPicPr>
            <a:picLocks noChangeAspect="1" noChangeArrowheads="1"/>
          </p:cNvPicPr>
          <p:nvPr/>
        </p:nvPicPr>
        <p:blipFill>
          <a:blip r:embed="rId3" cstate="print"/>
          <a:srcRect r="71175"/>
          <a:stretch>
            <a:fillRect/>
          </a:stretch>
        </p:blipFill>
        <p:spPr bwMode="auto">
          <a:xfrm>
            <a:off x="3924300" y="2276475"/>
            <a:ext cx="8715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 descr="T10-Smut"/>
          <p:cNvPicPr>
            <a:picLocks noChangeAspect="1" noChangeArrowheads="1"/>
          </p:cNvPicPr>
          <p:nvPr/>
        </p:nvPicPr>
        <p:blipFill>
          <a:blip r:embed="rId2" cstate="print"/>
          <a:srcRect b="14161"/>
          <a:stretch>
            <a:fillRect/>
          </a:stretch>
        </p:blipFill>
        <p:spPr bwMode="auto">
          <a:xfrm>
            <a:off x="7235825" y="333375"/>
            <a:ext cx="1730375" cy="15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/>
          </p:cNvSpPr>
          <p:nvPr>
            <p:ph type="body" idx="4294967295"/>
          </p:nvPr>
        </p:nvSpPr>
        <p:spPr>
          <a:xfrm>
            <a:off x="250825" y="2060575"/>
            <a:ext cx="8229600" cy="4525963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95288" y="1844675"/>
            <a:ext cx="77771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Gæt hvor mange sukkerknalder der er i  én sodavand?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0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24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48</a:t>
            </a:r>
            <a:endParaRPr lang="da-DK" sz="20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da-DK" sz="20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</a:rPr>
              <a:t>Gæt hvor mange sukkerknalder der er i én light </a:t>
            </a:r>
          </a:p>
          <a:p>
            <a:pPr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</a:rPr>
              <a:t>   sodavand?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</a:rPr>
              <a:t>0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</a:rPr>
              <a:t>24</a:t>
            </a:r>
          </a:p>
          <a:p>
            <a:pPr lvl="3">
              <a:buFont typeface="Wingdings" pitchFamily="2" charset="2"/>
              <a:buNone/>
            </a:pPr>
            <a:r>
              <a:rPr lang="da-DK" sz="2000">
                <a:solidFill>
                  <a:schemeClr val="bg1"/>
                </a:solidFill>
              </a:rPr>
              <a:t>48</a:t>
            </a:r>
          </a:p>
          <a:p>
            <a:pPr lvl="3">
              <a:buFont typeface="Wingdings" pitchFamily="2" charset="2"/>
              <a:buNone/>
            </a:pPr>
            <a:endParaRPr lang="da-DK" sz="20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000">
                <a:solidFill>
                  <a:schemeClr val="bg1"/>
                </a:solidFill>
              </a:rPr>
              <a:t>HUSK: Kroppen tror at sodavand og slik er det samme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a-DK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Øvelse 2: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2987675" y="2420938"/>
            <a:ext cx="5545138" cy="720725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  <a:p>
            <a:pPr algn="ctr"/>
            <a:r>
              <a:rPr lang="da-DK">
                <a:solidFill>
                  <a:schemeClr val="bg1"/>
                </a:solidFill>
              </a:rPr>
              <a:t>Der er 24 stykker sukker i én sodavand</a:t>
            </a:r>
          </a:p>
          <a:p>
            <a:pPr algn="ctr"/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 bwMode="auto">
          <a:xfrm>
            <a:off x="2987675" y="4005263"/>
            <a:ext cx="5545138" cy="719137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  <a:p>
            <a:pPr algn="ctr"/>
            <a:r>
              <a:rPr lang="da-DK">
                <a:solidFill>
                  <a:schemeClr val="bg1"/>
                </a:solidFill>
              </a:rPr>
              <a:t>Der er 0 stykker sukker i én light sodavand</a:t>
            </a:r>
          </a:p>
          <a:p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825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da-DK" sz="4400" smtClean="0">
                <a:solidFill>
                  <a:schemeClr val="bg1"/>
                </a:solidFill>
              </a:rPr>
              <a:t>Pause</a:t>
            </a:r>
            <a:endParaRPr lang="en-US" sz="4400" smtClean="0">
              <a:solidFill>
                <a:schemeClr val="bg1"/>
              </a:solidFill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844" name="Billede 7" descr="quiz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8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3059113" y="3789363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</a:rPr>
              <a:t>Hvad fik du lært?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6868" name="Picture 10" descr="T18-Smut"/>
          <p:cNvPicPr>
            <a:picLocks noChangeAspect="1" noChangeArrowheads="1"/>
          </p:cNvPicPr>
          <p:nvPr/>
        </p:nvPicPr>
        <p:blipFill>
          <a:blip r:embed="rId2" cstate="print"/>
          <a:srcRect r="71175"/>
          <a:stretch>
            <a:fillRect/>
          </a:stretch>
        </p:blipFill>
        <p:spPr bwMode="auto">
          <a:xfrm>
            <a:off x="4067175" y="1700213"/>
            <a:ext cx="8715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687913" cy="3671664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a-DK" dirty="0" smtClean="0">
                <a:solidFill>
                  <a:schemeClr val="bg1"/>
                </a:solidFill>
              </a:rPr>
              <a:t>Hvordan </a:t>
            </a:r>
            <a:r>
              <a:rPr lang="da-DK" dirty="0" smtClean="0">
                <a:solidFill>
                  <a:schemeClr val="bg1"/>
                </a:solidFill>
              </a:rPr>
              <a:t>laver kroppen mad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a-DK" dirty="0" smtClean="0">
                <a:solidFill>
                  <a:schemeClr val="bg1"/>
                </a:solidFill>
              </a:rPr>
              <a:t>om til energi?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da-DK" sz="2400" dirty="0" smtClean="0">
                <a:solidFill>
                  <a:schemeClr val="bg1"/>
                </a:solidFill>
              </a:rPr>
              <a:t>Ved en fabrik, som laver mad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	om til energimænd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2.	Ved at motionere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3.	Ved at sove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AutoNum type="arabicPeriod"/>
            </a:pPr>
            <a:endParaRPr lang="da-DK" sz="2400" b="1" dirty="0" smtClean="0">
              <a:solidFill>
                <a:schemeClr val="bg1"/>
              </a:solidFill>
            </a:endParaRPr>
          </a:p>
        </p:txBody>
      </p:sp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3598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014" y="357346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Hvad er sukkersyge?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En sygdom i fabrikken i kroppen</a:t>
            </a:r>
          </a:p>
          <a:p>
            <a:pPr marL="609600" indent="-609600"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Det er mad uden sukker</a:t>
            </a:r>
          </a:p>
          <a:p>
            <a:pPr marL="609600" indent="-609600"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Det er noget med at ligge i sengen hele dagen</a:t>
            </a:r>
          </a:p>
          <a:p>
            <a:pPr marL="609600" indent="-609600" algn="ctr" eaLnBrk="1" hangingPunct="1">
              <a:buFont typeface="Arial" charset="0"/>
              <a:buAutoNum type="arabicPeriod"/>
            </a:pPr>
            <a:endParaRPr lang="da-DK" sz="2000" b="1" smtClean="0">
              <a:solidFill>
                <a:schemeClr val="bg1"/>
              </a:solidFill>
            </a:endParaRPr>
          </a:p>
        </p:txBody>
      </p: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55650" y="1168400"/>
            <a:ext cx="301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916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2050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Hvordan finder du ud af om </a:t>
            </a:r>
          </a:p>
          <a:p>
            <a:pPr marL="609600" indent="-609600"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du har sukkersyge?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Går til lægen og får målt dit blodsukker</a:t>
            </a:r>
          </a:p>
          <a:p>
            <a:pPr marL="609600" indent="-609600"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Smager på dit tis</a:t>
            </a:r>
          </a:p>
          <a:p>
            <a:pPr marL="609600" indent="-609600"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Hvis du er meget sød</a:t>
            </a:r>
          </a:p>
          <a:p>
            <a:pPr marL="609600" indent="-609600"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990600" lvl="1" indent="-533400">
              <a:buFont typeface="Arial" charset="0"/>
              <a:buAutoNum type="arabicPeriod"/>
            </a:pPr>
            <a:endParaRPr lang="da-DK" sz="1800" smtClean="0">
              <a:solidFill>
                <a:schemeClr val="bg1"/>
              </a:solidFill>
            </a:endParaRPr>
          </a:p>
          <a:p>
            <a:pPr marL="609600" indent="-609600" algn="ctr" eaLnBrk="1" hangingPunct="1">
              <a:buFont typeface="Arial" charset="0"/>
              <a:buAutoNum type="arabicPeriod"/>
            </a:pPr>
            <a:endParaRPr lang="da-DK" sz="1800" b="1" smtClean="0">
              <a:solidFill>
                <a:schemeClr val="bg1"/>
              </a:solidFill>
            </a:endParaRPr>
          </a:p>
        </p:txBody>
      </p:sp>
      <p:sp>
        <p:nvSpPr>
          <p:cNvPr id="39938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762000" y="1181100"/>
            <a:ext cx="301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9940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57346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Hvad siger et blodsukker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om kroppen?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Et blodsukker siger noget om sukker i blodet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Et blodsukker findes kun hos dem med sukkersyge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Et blodsukker siger noget om hvordan hjertet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chemeClr val="bg1"/>
                </a:solidFill>
              </a:rPr>
              <a:t>      har det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120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1200" b="1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da-DK" sz="1200" b="1" smtClean="0">
              <a:solidFill>
                <a:schemeClr val="bg1"/>
              </a:solidFill>
            </a:endParaRPr>
          </a:p>
        </p:txBody>
      </p:sp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755650" y="1095375"/>
            <a:ext cx="301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6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1336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Hvordan undgår du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sukkersyge?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Sover meget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Spiser sundt, holder der slank og motionere flere gange om ugen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Drikker mange sodavand</a:t>
            </a: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000" b="1" smtClean="0">
              <a:solidFill>
                <a:schemeClr val="bg1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</a:pPr>
            <a:endParaRPr lang="da-DK" b="1" smtClean="0">
              <a:solidFill>
                <a:schemeClr val="bg1"/>
              </a:solidFill>
            </a:endParaRPr>
          </a:p>
        </p:txBody>
      </p:sp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323850" y="3333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611188" y="1023938"/>
            <a:ext cx="3013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98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1336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Hvordan undgår du 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sukkersyge?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Sover meget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Spiser sundt, holder der slank og motionere flere gange om ugen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Drikker mange sodavand</a:t>
            </a: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000" b="1" smtClean="0">
              <a:solidFill>
                <a:schemeClr val="bg1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800" b="1" smtClean="0">
              <a:solidFill>
                <a:schemeClr val="bg1"/>
              </a:solidFill>
            </a:endParaRPr>
          </a:p>
        </p:txBody>
      </p:sp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11188" y="1023938"/>
            <a:ext cx="3013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301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050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8"/>
          <p:cNvSpPr>
            <a:spLocks noGrp="1"/>
          </p:cNvSpPr>
          <p:nvPr>
            <p:ph type="body" idx="4294967295"/>
          </p:nvPr>
        </p:nvSpPr>
        <p:spPr>
          <a:xfrm>
            <a:off x="1476375" y="2133600"/>
            <a:ext cx="5256213" cy="3240088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Hvordan lægen behandler </a:t>
            </a:r>
          </a:p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sukkersyge?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Med insulin eller piller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Med chokofanter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r>
              <a:rPr lang="da-DK" sz="2000" smtClean="0">
                <a:solidFill>
                  <a:schemeClr val="bg1"/>
                </a:solidFill>
              </a:rPr>
              <a:t>Med varme og hygge i sofaen</a:t>
            </a: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da-DK" sz="2000" smtClean="0"/>
              <a:t>		</a:t>
            </a:r>
          </a:p>
          <a:p>
            <a:pPr marL="533400" indent="-533400">
              <a:lnSpc>
                <a:spcPct val="90000"/>
              </a:lnSpc>
              <a:buFont typeface="Arial" charset="0"/>
              <a:buAutoNum type="arabicPeriod"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 charset="0"/>
              <a:buNone/>
            </a:pPr>
            <a:endParaRPr lang="da-DK" sz="2000" smtClean="0">
              <a:solidFill>
                <a:schemeClr val="bg1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da-DK" sz="1800" b="1" smtClean="0">
              <a:solidFill>
                <a:schemeClr val="bg1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Arial" charset="0"/>
              <a:buNone/>
            </a:pPr>
            <a:endParaRPr lang="da-DK" sz="2800" b="1" smtClean="0">
              <a:solidFill>
                <a:schemeClr val="bg1"/>
              </a:solidFill>
            </a:endParaRPr>
          </a:p>
        </p:txBody>
      </p:sp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611188" y="1239838"/>
            <a:ext cx="3013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4036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813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lede 11" descr="Film.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0"/>
            <a:ext cx="640873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Billede 4" descr="red.png"/>
          <p:cNvPicPr>
            <a:picLocks noGrp="1" noChangeAspect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0350"/>
            <a:ext cx="4427538" cy="1143000"/>
          </a:xfrm>
        </p:spPr>
      </p:pic>
      <p:sp>
        <p:nvSpPr>
          <p:cNvPr id="17411" name="Titel 8"/>
          <p:cNvSpPr>
            <a:spLocks noGrp="1"/>
          </p:cNvSpPr>
          <p:nvPr>
            <p:ph type="body" idx="1"/>
          </p:nvPr>
        </p:nvSpPr>
        <p:spPr>
          <a:xfrm>
            <a:off x="2195513" y="2420938"/>
            <a:ext cx="5111750" cy="2952750"/>
          </a:xfrm>
          <a:solidFill>
            <a:srgbClr val="404040">
              <a:alpha val="83136"/>
            </a:srgbClr>
          </a:solidFill>
          <a:ln w="25400">
            <a:solidFill>
              <a:srgbClr val="40404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da-DK" smtClean="0">
                <a:solidFill>
                  <a:schemeClr val="bg1"/>
                </a:solidFill>
              </a:rPr>
              <a:t>Find filmen på </a:t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www.smutprojektet.dk</a:t>
            </a:r>
          </a:p>
          <a:p>
            <a:pPr algn="ctr" eaLnBrk="1" hangingPunct="1">
              <a:buFont typeface="Arial" charset="0"/>
              <a:buNone/>
            </a:pPr>
            <a:endParaRPr lang="da-DK" b="1" smtClean="0">
              <a:solidFill>
                <a:schemeClr val="bg1"/>
              </a:solidFill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611188" y="6207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3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9"/>
          <p:cNvSpPr>
            <a:spLocks noChangeArrowheads="1"/>
          </p:cNvSpPr>
          <p:nvPr/>
        </p:nvSpPr>
        <p:spPr bwMode="auto">
          <a:xfrm>
            <a:off x="468313" y="404813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5058" name="Billede 10" descr="Smut.mini.Venner.r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268413"/>
            <a:ext cx="21653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132138" y="3573463"/>
            <a:ext cx="2212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Tak for i dag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7777163" cy="4237038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da-DK" sz="1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Hvad handlede filmen om?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Hvad var godt og hvorfor?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Hvad var ikke godt og hvorfor?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Hvad tænker du, når du ser filmen?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Hvad skal du passe på?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200" dirty="0" smtClean="0">
                <a:solidFill>
                  <a:schemeClr val="bg1"/>
                </a:solidFill>
              </a:rPr>
              <a:t>Kan du se at Steffen har sukkersyge?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18434" name="Billede 4" descr="red.png"/>
          <p:cNvPicPr>
            <a:picLocks noGrp="1"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427538" cy="1143000"/>
          </a:xfrm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345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Filmen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39750" y="128905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8" name="Billede 10" descr="qu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84313"/>
            <a:ext cx="267017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endParaRPr lang="da-DK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28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da-DK" sz="4400" smtClean="0">
              <a:solidFill>
                <a:schemeClr val="bg1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da-DK" sz="4400" smtClean="0">
                <a:solidFill>
                  <a:schemeClr val="bg1"/>
                </a:solidFill>
              </a:rPr>
              <a:t>Pause</a:t>
            </a:r>
            <a:endParaRPr lang="en-US" sz="4400" smtClean="0">
              <a:solidFill>
                <a:schemeClr val="bg1"/>
              </a:solidFill>
            </a:endParaRPr>
          </a:p>
        </p:txBody>
      </p:sp>
      <p:pic>
        <p:nvPicPr>
          <p:cNvPr id="19458" name="Billede 4" descr="red.png"/>
          <p:cNvPicPr>
            <a:picLocks noGrp="1"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427538" cy="1143000"/>
          </a:xfrm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1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8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da-DK" sz="2400" dirty="0" smtClean="0">
                <a:solidFill>
                  <a:schemeClr val="bg1"/>
                </a:solidFill>
              </a:rPr>
              <a:t>Kan du huske filmen om Steffen og sukkersygen?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 smtClean="0">
                <a:solidFill>
                  <a:schemeClr val="bg1"/>
                </a:solidFill>
              </a:rPr>
              <a:t>Hvad handlede filmen om?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 smtClean="0">
                <a:solidFill>
                  <a:schemeClr val="bg1"/>
                </a:solidFill>
              </a:rPr>
              <a:t>Kender du nogen der får piller eller insulin, fordi de har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	sukkersyge?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 smtClean="0">
                <a:solidFill>
                  <a:schemeClr val="bg1"/>
                </a:solidFill>
              </a:rPr>
              <a:t>Hvordan har de det?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 smtClean="0">
                <a:solidFill>
                  <a:schemeClr val="bg1"/>
                </a:solidFill>
              </a:rPr>
              <a:t>Kan de mærke, de har sukkersyge?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da-DK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da-DK" sz="2000" dirty="0" smtClean="0">
                <a:solidFill>
                  <a:schemeClr val="bg1"/>
                </a:solidFill>
              </a:rPr>
              <a:t>Hvad gør de for at leve med deres sukkersyge?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20482" name="Billede 4" descr="red.png"/>
          <p:cNvPicPr>
            <a:picLocks noGrp="1" noChangeAspect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4427538" cy="1143000"/>
          </a:xfrm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08038" y="1289050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  <a:endParaRPr lang="da-DK" sz="3200"/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468313" y="19891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sker der med maden </a:t>
            </a:r>
          </a:p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i en krop UDEN sukkersyge?</a:t>
            </a:r>
            <a:r>
              <a:rPr lang="da-DK" sz="3200">
                <a:solidFill>
                  <a:schemeClr val="bg1"/>
                </a:solidFill>
              </a:rPr>
              <a:t> 	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0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50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539750" y="3860800"/>
            <a:ext cx="6049963" cy="1808163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7500" lnSpcReduction="20000"/>
          </a:bodyPr>
          <a:lstStyle/>
          <a:p>
            <a:pPr marL="742950" lvl="1" indent="-285750">
              <a:defRPr/>
            </a:pPr>
            <a:endParaRPr lang="da-DK">
              <a:solidFill>
                <a:schemeClr val="bg1"/>
              </a:solidFill>
            </a:endParaRPr>
          </a:p>
          <a:p>
            <a:pPr marL="742950" lvl="1" indent="-285750">
              <a:defRPr/>
            </a:pPr>
            <a:endParaRPr lang="da-DK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Maden du spiser laves om til energi i en fabrik. Energien bruger du til at gå på arbejde,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spille fodbold, at gå en tur og mange andre ting i din hverdag.</a:t>
            </a:r>
          </a:p>
          <a:p>
            <a:pPr>
              <a:defRPr/>
            </a:pPr>
            <a:endParaRPr lang="da-DK" sz="2000">
              <a:latin typeface="Calibri" pitchFamily="34" charset="0"/>
            </a:endParaRPr>
          </a:p>
          <a:p>
            <a:pPr>
              <a:defRPr/>
            </a:pPr>
            <a:endParaRPr lang="da-DK" sz="2000"/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34CBC-7D51-4975-817A-FEF5E9175AC1}" type="slidenum">
              <a:rPr lang="da-DK"/>
              <a:pPr>
                <a:defRPr/>
              </a:pPr>
              <a:t>7</a:t>
            </a:fld>
            <a:endParaRPr lang="da-DK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95288" y="4048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1511" name="Picture 10" descr="T3-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765175"/>
            <a:ext cx="18335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133600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Hvad sker der i en krop  </a:t>
            </a:r>
          </a:p>
          <a:p>
            <a:pPr>
              <a:spcBef>
                <a:spcPct val="20000"/>
              </a:spcBef>
            </a:pP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MED sukkersyge?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4923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3644900"/>
            <a:ext cx="5761037" cy="187325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Hvis man har sukkersyge, er der en ”fejl” </a:t>
            </a: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i fabrikken, og der laves få ”energimænd”. </a:t>
            </a:r>
          </a:p>
          <a:p>
            <a:pPr marL="342900" indent="-34290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4F6E-1881-40B5-AA43-68FF351F1E46}" type="slidenum">
              <a:rPr lang="da-DK"/>
              <a:pPr>
                <a:defRPr/>
              </a:pPr>
              <a:t>8</a:t>
            </a:fld>
            <a:endParaRPr lang="da-DK"/>
          </a:p>
        </p:txBody>
      </p:sp>
      <p:pic>
        <p:nvPicPr>
          <p:cNvPr id="22534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6" name="Picture 10" descr="T4-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052513"/>
            <a:ext cx="18319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716463" y="4724400"/>
            <a:ext cx="4105275" cy="144145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55000" lnSpcReduction="20000"/>
          </a:bodyPr>
          <a:lstStyle/>
          <a:p>
            <a:pPr marL="342900" indent="-34290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Du har derfor MINDRE energi til </a:t>
            </a: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at gå på arbejde, spille fodbold </a:t>
            </a: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eller til at gå en tur og mange </a:t>
            </a:r>
          </a:p>
          <a:p>
            <a:pPr marL="342900" indent="-342900"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andre ting i din hverdag.</a:t>
            </a:r>
          </a:p>
          <a:p>
            <a:pPr marL="342900" indent="-34290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468313" y="20605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Hvad sker der når sukkersygen behandles med</a:t>
            </a:r>
            <a:r>
              <a:rPr lang="da-DK" sz="3200" b="1">
                <a:latin typeface="Calibri" pitchFamily="34" charset="0"/>
              </a:rPr>
              <a:t> </a:t>
            </a:r>
            <a:r>
              <a:rPr lang="da-DK" sz="3200" b="1">
                <a:solidFill>
                  <a:schemeClr val="bg1"/>
                </a:solidFill>
                <a:latin typeface="Calibri" pitchFamily="34" charset="0"/>
              </a:rPr>
              <a:t>piller eller insulin?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9972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4221163"/>
            <a:ext cx="5832475" cy="18796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62500" lnSpcReduction="20000"/>
          </a:bodyPr>
          <a:lstStyle/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Kroppen får hjælp fra piller og insulin,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så den ligner en krop, der ikke har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sukkersyge. Der kommer derfor mange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friske ”energimænd” ud, som på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tegningen af en krop UDEN sukkersyge.</a:t>
            </a:r>
          </a:p>
          <a:p>
            <a:pPr>
              <a:defRPr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 algn="ctr">
              <a:defRPr/>
            </a:pPr>
            <a:endParaRPr lang="da-DK"/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D3CEFA-765D-4BFE-8413-A9F1D47D433C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SUKKERSYGE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3559" name="Picture 11" descr="T5sprøj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484313"/>
            <a:ext cx="26114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T7-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65175"/>
            <a:ext cx="11668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Billede 15" descr="re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1013</Words>
  <Application>Microsoft Office PowerPoint</Application>
  <PresentationFormat>Skærmshow (4:3)</PresentationFormat>
  <Paragraphs>284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CSR</dc:creator>
  <cp:lastModifiedBy>CSR</cp:lastModifiedBy>
  <cp:revision>76</cp:revision>
  <dcterms:created xsi:type="dcterms:W3CDTF">2010-10-13T10:24:18Z</dcterms:created>
  <dcterms:modified xsi:type="dcterms:W3CDTF">2010-10-31T08:45:13Z</dcterms:modified>
</cp:coreProperties>
</file>